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FB614CE-194E-4D83-B89E-C355B4817966}"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FB614CE-194E-4D83-B89E-C355B4817966}"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FB614CE-194E-4D83-B89E-C355B4817966}"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FB614CE-194E-4D83-B89E-C355B4817966}"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FB614CE-194E-4D83-B89E-C355B4817966}"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FB614CE-194E-4D83-B89E-C355B4817966}"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FB614CE-194E-4D83-B89E-C355B4817966}" type="datetimeFigureOut">
              <a:rPr lang="it-IT" smtClean="0"/>
              <a:t>10/11/2013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FB614CE-194E-4D83-B89E-C355B4817966}" type="datetimeFigureOut">
              <a:rPr lang="it-IT" smtClean="0"/>
              <a:t>10/11/2013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FB614CE-194E-4D83-B89E-C355B4817966}" type="datetimeFigureOut">
              <a:rPr lang="it-IT" smtClean="0"/>
              <a:t>10/11/2013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FB614CE-194E-4D83-B89E-C355B4817966}"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FB614CE-194E-4D83-B89E-C355B4817966}"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205AC0-7240-4727-8362-650558A744D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614CE-194E-4D83-B89E-C355B4817966}" type="datetimeFigureOut">
              <a:rPr lang="it-IT" smtClean="0"/>
              <a:t>10/11/2013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05AC0-7240-4727-8362-650558A744DB}"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260649"/>
            <a:ext cx="7772400" cy="432048"/>
          </a:xfrm>
        </p:spPr>
        <p:txBody>
          <a:bodyPr>
            <a:normAutofit fontScale="90000"/>
          </a:bodyPr>
          <a:lstStyle/>
          <a:p>
            <a:r>
              <a:rPr lang="it-IT" dirty="0" smtClean="0"/>
              <a:t>Sent. </a:t>
            </a:r>
            <a:r>
              <a:rPr lang="it-IT" dirty="0" err="1" smtClean="0"/>
              <a:t>van</a:t>
            </a:r>
            <a:r>
              <a:rPr lang="it-IT" dirty="0" smtClean="0"/>
              <a:t> </a:t>
            </a:r>
            <a:r>
              <a:rPr lang="it-IT" dirty="0" err="1" smtClean="0"/>
              <a:t>Gend</a:t>
            </a:r>
            <a:r>
              <a:rPr lang="it-IT" dirty="0" smtClean="0"/>
              <a:t> &amp; </a:t>
            </a:r>
            <a:r>
              <a:rPr lang="it-IT" dirty="0" err="1" smtClean="0"/>
              <a:t>Loos</a:t>
            </a:r>
            <a:r>
              <a:rPr lang="it-IT" dirty="0" smtClean="0"/>
              <a:t> I</a:t>
            </a:r>
            <a:endParaRPr lang="it-IT" dirty="0"/>
          </a:p>
        </p:txBody>
      </p:sp>
      <p:sp>
        <p:nvSpPr>
          <p:cNvPr id="3" name="Sottotitolo 2"/>
          <p:cNvSpPr>
            <a:spLocks noGrp="1"/>
          </p:cNvSpPr>
          <p:nvPr>
            <p:ph type="subTitle" idx="1"/>
          </p:nvPr>
        </p:nvSpPr>
        <p:spPr>
          <a:xfrm>
            <a:off x="467544" y="908720"/>
            <a:ext cx="8280920" cy="5472608"/>
          </a:xfrm>
        </p:spPr>
        <p:txBody>
          <a:bodyPr>
            <a:normAutofit fontScale="92500" lnSpcReduction="10000"/>
          </a:bodyPr>
          <a:lstStyle/>
          <a:p>
            <a:pPr algn="l"/>
            <a:r>
              <a:rPr lang="it-IT" b="1" dirty="0" smtClean="0"/>
              <a:t>"[il fatto che] gli art. 169 e 170 del Trattato consentano alla </a:t>
            </a:r>
            <a:r>
              <a:rPr lang="it-IT" b="1" dirty="0" smtClean="0">
                <a:effectLst>
                  <a:outerShdw blurRad="38100" dist="38100" dir="2700000" algn="tl">
                    <a:srgbClr val="000000">
                      <a:alpha val="43137"/>
                    </a:srgbClr>
                  </a:outerShdw>
                </a:effectLst>
              </a:rPr>
              <a:t>Commissione </a:t>
            </a:r>
            <a:r>
              <a:rPr lang="it-IT" b="1" dirty="0" smtClean="0"/>
              <a:t>e agli Stati membri di convenire davanti alla Corte lo Stato che sia venuto meno ai suoi obblighi non implica infatti che ai </a:t>
            </a:r>
            <a:r>
              <a:rPr lang="it-IT" b="1" dirty="0" smtClean="0">
                <a:solidFill>
                  <a:srgbClr val="FF0000"/>
                </a:solidFill>
                <a:effectLst>
                  <a:outerShdw blurRad="38100" dist="38100" dir="2700000" algn="tl">
                    <a:srgbClr val="000000">
                      <a:alpha val="43137"/>
                    </a:srgbClr>
                  </a:outerShdw>
                </a:effectLst>
              </a:rPr>
              <a:t>singoli </a:t>
            </a:r>
            <a:r>
              <a:rPr lang="it-IT" b="1" dirty="0" smtClean="0"/>
              <a:t>sia precluso di far valere gli obblighi stessi davanti al giudice nazionale, precisamente come quando il Trattato fornisce alla Commissione i mezzi per imporre agli amministrati l'osservanza dei loro obblighi, non esclude con ciò la possibilità che, nelle controversie fra singoli davanti ad un giudice nazionale, questi possano far valere la violazione di tali obblighi."</a:t>
            </a:r>
            <a:endParaRPr lang="it-IT"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t>Sent. </a:t>
            </a:r>
            <a:r>
              <a:rPr lang="it-IT" dirty="0" err="1" smtClean="0"/>
              <a:t>van</a:t>
            </a:r>
            <a:r>
              <a:rPr lang="it-IT" dirty="0" smtClean="0"/>
              <a:t> </a:t>
            </a:r>
            <a:r>
              <a:rPr lang="it-IT" dirty="0" err="1" smtClean="0"/>
              <a:t>Gend</a:t>
            </a:r>
            <a:r>
              <a:rPr lang="it-IT" dirty="0" smtClean="0"/>
              <a:t> &amp; </a:t>
            </a:r>
            <a:r>
              <a:rPr lang="it-IT" dirty="0" err="1" smtClean="0"/>
              <a:t>Loos</a:t>
            </a:r>
            <a:r>
              <a:rPr lang="it-IT" dirty="0" smtClean="0"/>
              <a:t> II</a:t>
            </a:r>
            <a:endParaRPr lang="it-IT" dirty="0"/>
          </a:p>
        </p:txBody>
      </p:sp>
      <p:sp>
        <p:nvSpPr>
          <p:cNvPr id="3" name="Segnaposto contenuto 2"/>
          <p:cNvSpPr>
            <a:spLocks noGrp="1"/>
          </p:cNvSpPr>
          <p:nvPr>
            <p:ph idx="1"/>
          </p:nvPr>
        </p:nvSpPr>
        <p:spPr>
          <a:xfrm>
            <a:off x="457200" y="1052736"/>
            <a:ext cx="8229600" cy="5400600"/>
          </a:xfrm>
        </p:spPr>
        <p:txBody>
          <a:bodyPr>
            <a:normAutofit fontScale="92500" lnSpcReduction="20000"/>
          </a:bodyPr>
          <a:lstStyle/>
          <a:p>
            <a:pPr marL="0" indent="0">
              <a:buNone/>
            </a:pPr>
            <a:r>
              <a:rPr lang="it-IT" b="1" dirty="0">
                <a:solidFill>
                  <a:schemeClr val="tx2">
                    <a:lumMod val="75000"/>
                  </a:schemeClr>
                </a:solidFill>
              </a:rPr>
              <a:t>"</a:t>
            </a:r>
            <a:r>
              <a:rPr lang="it-IT" b="1" dirty="0" smtClean="0">
                <a:solidFill>
                  <a:schemeClr val="tx2">
                    <a:lumMod val="75000"/>
                  </a:schemeClr>
                </a:solidFill>
              </a:rPr>
              <a:t>Ove le garanzie contro la violazione dell' art. 12 da parte degli Stati membri venissero limitate a quelle offerte dagli art. 169 e 170, i </a:t>
            </a:r>
            <a:r>
              <a:rPr lang="it-IT" b="1" dirty="0" smtClean="0">
                <a:solidFill>
                  <a:srgbClr val="FF0000"/>
                </a:solidFill>
                <a:effectLst>
                  <a:outerShdw blurRad="38100" dist="38100" dir="2700000" algn="tl">
                    <a:srgbClr val="000000">
                      <a:alpha val="43137"/>
                    </a:srgbClr>
                  </a:outerShdw>
                </a:effectLst>
              </a:rPr>
              <a:t>diritti individuali </a:t>
            </a:r>
            <a:r>
              <a:rPr lang="it-IT" b="1" dirty="0" smtClean="0">
                <a:solidFill>
                  <a:schemeClr val="tx2">
                    <a:lumMod val="75000"/>
                  </a:schemeClr>
                </a:solidFill>
              </a:rPr>
              <a:t>degli amministrati rimarrebbero privi di tutela giurisdizionale diretta. Inoltre, il ricorso a detti articoli rischierebbe di essere </a:t>
            </a:r>
            <a:r>
              <a:rPr lang="it-IT" b="1" dirty="0" smtClean="0">
                <a:solidFill>
                  <a:schemeClr val="tx2">
                    <a:lumMod val="75000"/>
                  </a:schemeClr>
                </a:solidFill>
                <a:effectLst>
                  <a:outerShdw blurRad="38100" dist="38100" dir="2700000" algn="tl">
                    <a:srgbClr val="000000">
                      <a:alpha val="43137"/>
                    </a:srgbClr>
                  </a:outerShdw>
                </a:effectLst>
              </a:rPr>
              <a:t>inefficace </a:t>
            </a:r>
            <a:r>
              <a:rPr lang="it-IT" b="1" dirty="0" smtClean="0">
                <a:solidFill>
                  <a:schemeClr val="tx2">
                    <a:lumMod val="75000"/>
                  </a:schemeClr>
                </a:solidFill>
              </a:rPr>
              <a:t>qualora dovesse intervenire solo dopo l' esecuzione di un provvedimento interno adottato in violazione delle norme del trattato. </a:t>
            </a:r>
            <a:r>
              <a:rPr lang="it-IT" b="1" dirty="0" smtClean="0">
                <a:solidFill>
                  <a:schemeClr val="tx2">
                    <a:lumMod val="75000"/>
                  </a:schemeClr>
                </a:solidFill>
              </a:rPr>
              <a:t>“</a:t>
            </a:r>
          </a:p>
          <a:p>
            <a:pPr marL="0" indent="0">
              <a:buNone/>
            </a:pPr>
            <a:r>
              <a:rPr lang="it-IT" b="1" dirty="0">
                <a:solidFill>
                  <a:schemeClr val="tx2">
                    <a:lumMod val="75000"/>
                  </a:schemeClr>
                </a:solidFill>
              </a:rPr>
              <a:t>"</a:t>
            </a:r>
            <a:r>
              <a:rPr lang="it-IT" b="1" dirty="0" smtClean="0">
                <a:solidFill>
                  <a:schemeClr val="tx2">
                    <a:lumMod val="75000"/>
                  </a:schemeClr>
                </a:solidFill>
              </a:rPr>
              <a:t>La </a:t>
            </a:r>
            <a:r>
              <a:rPr lang="it-IT" b="1" dirty="0" smtClean="0">
                <a:solidFill>
                  <a:schemeClr val="tx2">
                    <a:lumMod val="75000"/>
                  </a:schemeClr>
                </a:solidFill>
                <a:effectLst>
                  <a:outerShdw blurRad="38100" dist="38100" dir="2700000" algn="tl">
                    <a:srgbClr val="000000">
                      <a:alpha val="43137"/>
                    </a:srgbClr>
                  </a:outerShdw>
                </a:effectLst>
              </a:rPr>
              <a:t>vigilanza dei singoli</a:t>
            </a:r>
            <a:r>
              <a:rPr lang="it-IT" b="1" dirty="0" smtClean="0">
                <a:solidFill>
                  <a:schemeClr val="tx2">
                    <a:lumMod val="75000"/>
                  </a:schemeClr>
                </a:solidFill>
              </a:rPr>
              <a:t>, interessati alla salvaguardia dei loro diritti, costituisce d' altronde un efficace controllo che si aggiunge a quello che gli art. 169 e 170 affidano alla diligenza della commissione e degli stati membri."</a:t>
            </a:r>
            <a:endParaRPr lang="it-IT" dirty="0">
              <a:solidFill>
                <a:schemeClr val="tx2">
                  <a:lumMod val="75000"/>
                </a:schemeClr>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27</Words>
  <Application>Microsoft Office PowerPoint</Application>
  <PresentationFormat>Presentazione su schermo (4:3)</PresentationFormat>
  <Paragraphs>5</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Sent. van Gend &amp; Loos I</vt:lpstr>
      <vt:lpstr>Sent. van Gend &amp; Loos II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 van Gend &amp; Loos I</dc:title>
  <dc:creator> </dc:creator>
  <cp:lastModifiedBy>roberto</cp:lastModifiedBy>
  <cp:revision>2</cp:revision>
  <dcterms:created xsi:type="dcterms:W3CDTF">2012-11-05T10:22:33Z</dcterms:created>
  <dcterms:modified xsi:type="dcterms:W3CDTF">2013-11-10T18:05:30Z</dcterms:modified>
</cp:coreProperties>
</file>